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6665dec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6665dec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4"/>
                </a:solidFill>
                <a:highlight>
                  <a:srgbClr val="FFFFFF"/>
                </a:highlight>
              </a:rPr>
              <a:t>prejudice in favor of or against one thing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2ef6bb2d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2ef6bb2d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6665decb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6665decb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2ef6bb2d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2ef6bb2d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2ef6bb2d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2ef6bb2d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6665dec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6665de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2ef6bb2d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2ef6bb2d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2ef6bb2d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2ef6bb2d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2ef6bb2d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2ef6bb2d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2ef6bb2d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2ef6bb2d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looks like we are able to create a fairly accurate model to represent the number of gun related deaths using the # of gun shooting incidents.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2ef6bb2d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2ef6bb2d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hyperlink" Target="https://www.technologyreview.com/2020/07/17/1005396/predictive-policing-algorithms-racist-dismantled-machine-learning-bias-criminal-justice" TargetMode="External"/><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github.com/dstudentc/DTSA_5301" TargetMode="External"/><Relationship Id="rId4" Type="http://schemas.openxmlformats.org/officeDocument/2006/relationships/image" Target="../media/image20.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207100"/>
            <a:ext cx="7688100" cy="131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York City</a:t>
            </a:r>
            <a:r>
              <a:rPr lang="en"/>
              <a:t> - </a:t>
            </a:r>
            <a:r>
              <a:rPr lang="en"/>
              <a:t>Safest Borough</a:t>
            </a:r>
            <a:endParaRPr/>
          </a:p>
          <a:p>
            <a:pPr indent="0" lvl="0" marL="0" rtl="0" algn="l">
              <a:spcBef>
                <a:spcPts val="0"/>
              </a:spcBef>
              <a:spcAft>
                <a:spcPts val="0"/>
              </a:spcAft>
              <a:buNone/>
            </a:pPr>
            <a:r>
              <a:rPr lang="en" sz="2744"/>
              <a:t>Gun violence in the 21st century</a:t>
            </a:r>
            <a:endParaRPr sz="2744"/>
          </a:p>
        </p:txBody>
      </p:sp>
      <p:pic>
        <p:nvPicPr>
          <p:cNvPr id="87" name="Google Shape;87;p13"/>
          <p:cNvPicPr preferRelativeResize="0"/>
          <p:nvPr/>
        </p:nvPicPr>
        <p:blipFill>
          <a:blip r:embed="rId3">
            <a:alphaModFix/>
          </a:blip>
          <a:stretch>
            <a:fillRect/>
          </a:stretch>
        </p:blipFill>
        <p:spPr>
          <a:xfrm>
            <a:off x="841150" y="2571750"/>
            <a:ext cx="3645788" cy="2531800"/>
          </a:xfrm>
          <a:prstGeom prst="rect">
            <a:avLst/>
          </a:prstGeom>
          <a:noFill/>
          <a:ln>
            <a:noFill/>
          </a:ln>
        </p:spPr>
      </p:pic>
      <p:pic>
        <p:nvPicPr>
          <p:cNvPr id="88" name="Google Shape;88;p13"/>
          <p:cNvPicPr preferRelativeResize="0"/>
          <p:nvPr/>
        </p:nvPicPr>
        <p:blipFill>
          <a:blip r:embed="rId4">
            <a:alphaModFix/>
          </a:blip>
          <a:stretch>
            <a:fillRect/>
          </a:stretch>
        </p:blipFill>
        <p:spPr>
          <a:xfrm>
            <a:off x="4871100" y="2590112"/>
            <a:ext cx="4224426" cy="2495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45025" y="562650"/>
            <a:ext cx="8422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 Identification</a:t>
            </a:r>
            <a:endParaRPr/>
          </a:p>
        </p:txBody>
      </p:sp>
      <p:pic>
        <p:nvPicPr>
          <p:cNvPr id="198" name="Google Shape;198;p22"/>
          <p:cNvPicPr preferRelativeResize="0"/>
          <p:nvPr/>
        </p:nvPicPr>
        <p:blipFill>
          <a:blip r:embed="rId3">
            <a:alphaModFix/>
          </a:blip>
          <a:stretch>
            <a:fillRect/>
          </a:stretch>
        </p:blipFill>
        <p:spPr>
          <a:xfrm>
            <a:off x="55419" y="1745413"/>
            <a:ext cx="371475" cy="400050"/>
          </a:xfrm>
          <a:prstGeom prst="rect">
            <a:avLst/>
          </a:prstGeom>
          <a:noFill/>
          <a:ln>
            <a:noFill/>
          </a:ln>
        </p:spPr>
      </p:pic>
      <p:pic>
        <p:nvPicPr>
          <p:cNvPr id="199" name="Google Shape;199;p22"/>
          <p:cNvPicPr preferRelativeResize="0"/>
          <p:nvPr/>
        </p:nvPicPr>
        <p:blipFill>
          <a:blip r:embed="rId4">
            <a:alphaModFix/>
          </a:blip>
          <a:stretch>
            <a:fillRect/>
          </a:stretch>
        </p:blipFill>
        <p:spPr>
          <a:xfrm>
            <a:off x="4550019" y="1745413"/>
            <a:ext cx="371475" cy="400050"/>
          </a:xfrm>
          <a:prstGeom prst="rect">
            <a:avLst/>
          </a:prstGeom>
          <a:noFill/>
          <a:ln>
            <a:noFill/>
          </a:ln>
        </p:spPr>
      </p:pic>
      <p:sp>
        <p:nvSpPr>
          <p:cNvPr id="200" name="Google Shape;200;p22"/>
          <p:cNvSpPr txBox="1"/>
          <p:nvPr>
            <p:ph idx="1" type="body"/>
          </p:nvPr>
        </p:nvSpPr>
        <p:spPr>
          <a:xfrm>
            <a:off x="480550" y="1700488"/>
            <a:ext cx="3709500" cy="48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000"/>
              <a:t>Personal Bias</a:t>
            </a:r>
            <a:endParaRPr b="1" sz="2000"/>
          </a:p>
        </p:txBody>
      </p:sp>
      <p:sp>
        <p:nvSpPr>
          <p:cNvPr id="201" name="Google Shape;201;p22"/>
          <p:cNvSpPr txBox="1"/>
          <p:nvPr>
            <p:ph idx="1" type="body"/>
          </p:nvPr>
        </p:nvSpPr>
        <p:spPr>
          <a:xfrm>
            <a:off x="4986500" y="1700488"/>
            <a:ext cx="3709500" cy="4899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n" sz="2000"/>
              <a:t>Information Bias</a:t>
            </a:r>
            <a:endParaRPr b="1" sz="2000"/>
          </a:p>
        </p:txBody>
      </p:sp>
      <p:sp>
        <p:nvSpPr>
          <p:cNvPr id="202" name="Google Shape;202;p22"/>
          <p:cNvSpPr txBox="1"/>
          <p:nvPr>
            <p:ph idx="1" type="body"/>
          </p:nvPr>
        </p:nvSpPr>
        <p:spPr>
          <a:xfrm>
            <a:off x="-22100" y="2190400"/>
            <a:ext cx="4494600" cy="2343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407"/>
              <a:t>As previously mentioned, one of my personal biases was the belief that there would be less shooting related incidents during 2020 because of COVID. </a:t>
            </a:r>
            <a:endParaRPr sz="1407"/>
          </a:p>
          <a:p>
            <a:pPr indent="0" lvl="0" marL="0" rtl="0" algn="l">
              <a:lnSpc>
                <a:spcPct val="105000"/>
              </a:lnSpc>
              <a:spcBef>
                <a:spcPts val="1200"/>
              </a:spcBef>
              <a:spcAft>
                <a:spcPts val="0"/>
              </a:spcAft>
              <a:buNone/>
            </a:pPr>
            <a:r>
              <a:rPr lang="en" sz="1407"/>
              <a:t>I assumed that people would be locked down at home. From examining the data (slide 5) that assumption was proven to be false. COVID and potentially other factors </a:t>
            </a:r>
            <a:r>
              <a:rPr i="1" lang="en" sz="1407"/>
              <a:t>(2020 was also a hotly contested election year) </a:t>
            </a:r>
            <a:r>
              <a:rPr lang="en" sz="1407"/>
              <a:t>actually increased the number of shooting incidents.</a:t>
            </a:r>
            <a:endParaRPr sz="1407"/>
          </a:p>
          <a:p>
            <a:pPr indent="0" lvl="0" marL="0" rtl="0" algn="l">
              <a:lnSpc>
                <a:spcPct val="105000"/>
              </a:lnSpc>
              <a:spcBef>
                <a:spcPts val="1200"/>
              </a:spcBef>
              <a:spcAft>
                <a:spcPts val="0"/>
              </a:spcAft>
              <a:buSzPts val="852"/>
              <a:buNone/>
            </a:pPr>
            <a:r>
              <a:t/>
            </a:r>
            <a:endParaRPr sz="1407"/>
          </a:p>
          <a:p>
            <a:pPr indent="0" lvl="0" marL="0" rtl="0" algn="l">
              <a:lnSpc>
                <a:spcPct val="105000"/>
              </a:lnSpc>
              <a:spcBef>
                <a:spcPts val="1200"/>
              </a:spcBef>
              <a:spcAft>
                <a:spcPts val="1200"/>
              </a:spcAft>
              <a:buSzPts val="852"/>
              <a:buNone/>
            </a:pPr>
            <a:r>
              <a:t/>
            </a:r>
            <a:endParaRPr i="1" sz="1175"/>
          </a:p>
        </p:txBody>
      </p:sp>
      <p:sp>
        <p:nvSpPr>
          <p:cNvPr id="203" name="Google Shape;203;p22"/>
          <p:cNvSpPr txBox="1"/>
          <p:nvPr/>
        </p:nvSpPr>
        <p:spPr>
          <a:xfrm>
            <a:off x="4516400" y="2119750"/>
            <a:ext cx="4649700" cy="25290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0"/>
              </a:spcAft>
              <a:buNone/>
            </a:pPr>
            <a:r>
              <a:rPr lang="en" sz="1407">
                <a:solidFill>
                  <a:schemeClr val="accent1"/>
                </a:solidFill>
                <a:latin typeface="Lato"/>
                <a:ea typeface="Lato"/>
                <a:cs typeface="Lato"/>
                <a:sym typeface="Lato"/>
              </a:rPr>
              <a:t>Another bias that I noticed would potentially be the time the shooting incident was recorded. Since these observations are human dependent, I wanted to remove it entirely from my dataset. I also wanted to remove any factors involving race. </a:t>
            </a:r>
            <a:endParaRPr sz="1407">
              <a:solidFill>
                <a:schemeClr val="accent1"/>
              </a:solidFill>
              <a:latin typeface="Lato"/>
              <a:ea typeface="Lato"/>
              <a:cs typeface="Lato"/>
              <a:sym typeface="Lato"/>
            </a:endParaRPr>
          </a:p>
          <a:p>
            <a:pPr indent="0" lvl="0" marL="0" marR="0" rtl="0" algn="l">
              <a:lnSpc>
                <a:spcPct val="105000"/>
              </a:lnSpc>
              <a:spcBef>
                <a:spcPts val="1200"/>
              </a:spcBef>
              <a:spcAft>
                <a:spcPts val="0"/>
              </a:spcAft>
              <a:buNone/>
            </a:pPr>
            <a:r>
              <a:rPr lang="en" sz="1407">
                <a:solidFill>
                  <a:schemeClr val="accent1"/>
                </a:solidFill>
                <a:latin typeface="Lato"/>
                <a:ea typeface="Lato"/>
                <a:cs typeface="Lato"/>
                <a:sym typeface="Lato"/>
              </a:rPr>
              <a:t>There have been several algorithms which ended up being inherently racist. See </a:t>
            </a:r>
            <a:r>
              <a:rPr lang="en" sz="1407" u="sng">
                <a:solidFill>
                  <a:schemeClr val="hlink"/>
                </a:solidFill>
                <a:latin typeface="Lato"/>
                <a:ea typeface="Lato"/>
                <a:cs typeface="Lato"/>
                <a:sym typeface="Lato"/>
                <a:hlinkClick r:id="rId5"/>
              </a:rPr>
              <a:t>this MIT article </a:t>
            </a:r>
            <a:r>
              <a:rPr lang="en" sz="1407">
                <a:solidFill>
                  <a:schemeClr val="accent1"/>
                </a:solidFill>
                <a:latin typeface="Lato"/>
                <a:ea typeface="Lato"/>
                <a:cs typeface="Lato"/>
                <a:sym typeface="Lato"/>
              </a:rPr>
              <a:t>describing police specific algorithms:</a:t>
            </a:r>
            <a:endParaRPr sz="1407">
              <a:solidFill>
                <a:schemeClr val="accent1"/>
              </a:solidFill>
              <a:latin typeface="Lato"/>
              <a:ea typeface="Lato"/>
              <a:cs typeface="Lato"/>
              <a:sym typeface="Lato"/>
            </a:endParaRPr>
          </a:p>
          <a:p>
            <a:pPr indent="0" lvl="0" marL="0" marR="0" rtl="0" algn="l">
              <a:lnSpc>
                <a:spcPct val="105000"/>
              </a:lnSpc>
              <a:spcBef>
                <a:spcPts val="1200"/>
              </a:spcBef>
              <a:spcAft>
                <a:spcPts val="1200"/>
              </a:spcAft>
              <a:buNone/>
            </a:pPr>
            <a:r>
              <a:t/>
            </a:r>
            <a:endParaRPr sz="1407">
              <a:solidFill>
                <a:schemeClr val="accent1"/>
              </a:solidFill>
              <a:latin typeface="Lato"/>
              <a:ea typeface="Lato"/>
              <a:cs typeface="Lato"/>
              <a:sym typeface="Lato"/>
            </a:endParaRPr>
          </a:p>
        </p:txBody>
      </p:sp>
      <p:pic>
        <p:nvPicPr>
          <p:cNvPr id="204" name="Google Shape;204;p22"/>
          <p:cNvPicPr preferRelativeResize="0"/>
          <p:nvPr/>
        </p:nvPicPr>
        <p:blipFill rotWithShape="1">
          <a:blip r:embed="rId6">
            <a:alphaModFix/>
          </a:blip>
          <a:srcRect b="0" l="4630" r="-4629" t="0"/>
          <a:stretch/>
        </p:blipFill>
        <p:spPr>
          <a:xfrm>
            <a:off x="6431030" y="-26425"/>
            <a:ext cx="2885935" cy="1623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10" name="Google Shape;210;p23"/>
          <p:cNvSpPr txBox="1"/>
          <p:nvPr/>
        </p:nvSpPr>
        <p:spPr>
          <a:xfrm>
            <a:off x="4609225" y="430775"/>
            <a:ext cx="4545000" cy="36663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0"/>
              </a:spcAft>
              <a:buNone/>
            </a:pPr>
            <a:r>
              <a:rPr lang="en" sz="1407">
                <a:solidFill>
                  <a:schemeClr val="accent1"/>
                </a:solidFill>
                <a:latin typeface="Lato"/>
                <a:ea typeface="Lato"/>
                <a:cs typeface="Lato"/>
                <a:sym typeface="Lato"/>
              </a:rPr>
              <a:t>We cleaned, examined, visualized, analyzed and modeled the data from the NYPD. It looks like the number of shooting incidents has been steadily decreasing year of year, until we hit 2020. Where it seems that COVID (and potentially other factors) seem to have had a negative impact and has lead to an increase in the number of shooting incidents. </a:t>
            </a:r>
            <a:endParaRPr sz="1407">
              <a:solidFill>
                <a:schemeClr val="accent1"/>
              </a:solidFill>
              <a:latin typeface="Lato"/>
              <a:ea typeface="Lato"/>
              <a:cs typeface="Lato"/>
              <a:sym typeface="Lato"/>
            </a:endParaRPr>
          </a:p>
          <a:p>
            <a:pPr indent="0" lvl="0" marL="0" marR="0" rtl="0" algn="l">
              <a:lnSpc>
                <a:spcPct val="105000"/>
              </a:lnSpc>
              <a:spcBef>
                <a:spcPts val="1200"/>
              </a:spcBef>
              <a:spcAft>
                <a:spcPts val="0"/>
              </a:spcAft>
              <a:buNone/>
            </a:pPr>
            <a:r>
              <a:rPr lang="en" sz="1407">
                <a:solidFill>
                  <a:schemeClr val="accent1"/>
                </a:solidFill>
                <a:latin typeface="Lato"/>
                <a:ea typeface="Lato"/>
                <a:cs typeface="Lato"/>
                <a:sym typeface="Lato"/>
              </a:rPr>
              <a:t>The Bronx seems to be the most violent borough in NYC with the highest number of shooting incidents population. </a:t>
            </a:r>
            <a:endParaRPr sz="1407">
              <a:solidFill>
                <a:schemeClr val="accent1"/>
              </a:solidFill>
              <a:latin typeface="Lato"/>
              <a:ea typeface="Lato"/>
              <a:cs typeface="Lato"/>
              <a:sym typeface="Lato"/>
            </a:endParaRPr>
          </a:p>
          <a:p>
            <a:pPr indent="0" lvl="0" marL="0" marR="0" rtl="0" algn="l">
              <a:lnSpc>
                <a:spcPct val="105000"/>
              </a:lnSpc>
              <a:spcBef>
                <a:spcPts val="1200"/>
              </a:spcBef>
              <a:spcAft>
                <a:spcPts val="1200"/>
              </a:spcAft>
              <a:buNone/>
            </a:pPr>
            <a:r>
              <a:rPr lang="en" sz="1407">
                <a:solidFill>
                  <a:schemeClr val="accent1"/>
                </a:solidFill>
                <a:latin typeface="Lato"/>
                <a:ea typeface="Lato"/>
                <a:cs typeface="Lato"/>
                <a:sym typeface="Lato"/>
              </a:rPr>
              <a:t>Finally, we showed that we are able to model the number of shooting related deaths by using the # of shooting incidents and using Facebook Prophet we forecasted a downward trend for the 5 next years. </a:t>
            </a:r>
            <a:endParaRPr sz="1407">
              <a:solidFill>
                <a:schemeClr val="accent1"/>
              </a:solidFill>
              <a:latin typeface="Lato"/>
              <a:ea typeface="Lato"/>
              <a:cs typeface="Lato"/>
              <a:sym typeface="Lato"/>
            </a:endParaRPr>
          </a:p>
        </p:txBody>
      </p:sp>
      <p:pic>
        <p:nvPicPr>
          <p:cNvPr id="211" name="Google Shape;211;p23"/>
          <p:cNvPicPr preferRelativeResize="0"/>
          <p:nvPr/>
        </p:nvPicPr>
        <p:blipFill>
          <a:blip r:embed="rId3">
            <a:alphaModFix/>
          </a:blip>
          <a:stretch>
            <a:fillRect/>
          </a:stretch>
        </p:blipFill>
        <p:spPr>
          <a:xfrm>
            <a:off x="0" y="2066118"/>
            <a:ext cx="4544950" cy="30478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idx="4294967295" type="title"/>
          </p:nvPr>
        </p:nvSpPr>
        <p:spPr>
          <a:xfrm>
            <a:off x="112775" y="58475"/>
            <a:ext cx="8566200" cy="198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Backup Slides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133"/>
              <a:t>Full R Markdown file can be found on </a:t>
            </a:r>
            <a:r>
              <a:rPr lang="en" sz="2133" u="sng">
                <a:solidFill>
                  <a:schemeClr val="hlink"/>
                </a:solidFill>
                <a:hlinkClick r:id="rId3"/>
              </a:rPr>
              <a:t>Github</a:t>
            </a:r>
            <a:r>
              <a:rPr lang="en" sz="2133"/>
              <a:t>. The document contains the full analytical breakdown and the code for the visualizations:</a:t>
            </a:r>
            <a:endParaRPr sz="2133"/>
          </a:p>
          <a:p>
            <a:pPr indent="0" lvl="0" marL="0" rtl="0" algn="l">
              <a:spcBef>
                <a:spcPts val="0"/>
              </a:spcBef>
              <a:spcAft>
                <a:spcPts val="0"/>
              </a:spcAft>
              <a:buNone/>
            </a:pPr>
            <a:r>
              <a:t/>
            </a:r>
            <a:endParaRPr/>
          </a:p>
        </p:txBody>
      </p:sp>
      <p:pic>
        <p:nvPicPr>
          <p:cNvPr id="217" name="Google Shape;217;p24"/>
          <p:cNvPicPr preferRelativeResize="0"/>
          <p:nvPr/>
        </p:nvPicPr>
        <p:blipFill>
          <a:blip r:embed="rId4">
            <a:alphaModFix/>
          </a:blip>
          <a:stretch>
            <a:fillRect/>
          </a:stretch>
        </p:blipFill>
        <p:spPr>
          <a:xfrm>
            <a:off x="-1" y="1762913"/>
            <a:ext cx="3857150" cy="2964587"/>
          </a:xfrm>
          <a:prstGeom prst="rect">
            <a:avLst/>
          </a:prstGeom>
          <a:noFill/>
          <a:ln>
            <a:noFill/>
          </a:ln>
        </p:spPr>
      </p:pic>
      <p:pic>
        <p:nvPicPr>
          <p:cNvPr id="218" name="Google Shape;218;p24"/>
          <p:cNvPicPr preferRelativeResize="0"/>
          <p:nvPr/>
        </p:nvPicPr>
        <p:blipFill>
          <a:blip r:embed="rId5">
            <a:alphaModFix/>
          </a:blip>
          <a:stretch>
            <a:fillRect/>
          </a:stretch>
        </p:blipFill>
        <p:spPr>
          <a:xfrm>
            <a:off x="3958099" y="1797100"/>
            <a:ext cx="5225000" cy="3097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120275" y="585675"/>
            <a:ext cx="846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York City -  The City of Dreams</a:t>
            </a:r>
            <a:endParaRPr/>
          </a:p>
          <a:p>
            <a:pPr indent="0" lvl="0" marL="0" rtl="0" algn="l">
              <a:spcBef>
                <a:spcPts val="0"/>
              </a:spcBef>
              <a:spcAft>
                <a:spcPts val="0"/>
              </a:spcAft>
              <a:buNone/>
            </a:pPr>
            <a:r>
              <a:t/>
            </a:r>
            <a:endParaRPr/>
          </a:p>
        </p:txBody>
      </p:sp>
      <p:sp>
        <p:nvSpPr>
          <p:cNvPr id="94" name="Google Shape;94;p14"/>
          <p:cNvSpPr txBox="1"/>
          <p:nvPr>
            <p:ph idx="1" type="body"/>
          </p:nvPr>
        </p:nvSpPr>
        <p:spPr>
          <a:xfrm>
            <a:off x="2968100" y="3819325"/>
            <a:ext cx="6253500" cy="147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New York City is seen as the city of dreams where anything is possible. </a:t>
            </a:r>
            <a:br>
              <a:rPr lang="en" sz="1500"/>
            </a:br>
            <a:r>
              <a:rPr lang="en" sz="1500"/>
              <a:t>Success stories are born in the city. Movies and TV shows often depict a struggling artist who moves to NYC and becomes extremely successful. But NYC wasn’t always seen as this. </a:t>
            </a:r>
            <a:endParaRPr sz="1500"/>
          </a:p>
        </p:txBody>
      </p:sp>
      <p:pic>
        <p:nvPicPr>
          <p:cNvPr id="95" name="Google Shape;95;p14"/>
          <p:cNvPicPr preferRelativeResize="0"/>
          <p:nvPr/>
        </p:nvPicPr>
        <p:blipFill>
          <a:blip r:embed="rId3">
            <a:alphaModFix/>
          </a:blip>
          <a:stretch>
            <a:fillRect/>
          </a:stretch>
        </p:blipFill>
        <p:spPr>
          <a:xfrm>
            <a:off x="81675" y="1389025"/>
            <a:ext cx="2769450" cy="3679925"/>
          </a:xfrm>
          <a:prstGeom prst="rect">
            <a:avLst/>
          </a:prstGeom>
          <a:noFill/>
          <a:ln>
            <a:noFill/>
          </a:ln>
        </p:spPr>
      </p:pic>
      <p:pic>
        <p:nvPicPr>
          <p:cNvPr id="96" name="Google Shape;96;p14"/>
          <p:cNvPicPr preferRelativeResize="0"/>
          <p:nvPr/>
        </p:nvPicPr>
        <p:blipFill>
          <a:blip r:embed="rId4">
            <a:alphaModFix/>
          </a:blip>
          <a:stretch>
            <a:fillRect/>
          </a:stretch>
        </p:blipFill>
        <p:spPr>
          <a:xfrm>
            <a:off x="3072625" y="1389025"/>
            <a:ext cx="3259275" cy="2243850"/>
          </a:xfrm>
          <a:prstGeom prst="rect">
            <a:avLst/>
          </a:prstGeom>
          <a:noFill/>
          <a:ln>
            <a:noFill/>
          </a:ln>
        </p:spPr>
      </p:pic>
      <p:pic>
        <p:nvPicPr>
          <p:cNvPr id="97" name="Google Shape;97;p14"/>
          <p:cNvPicPr preferRelativeResize="0"/>
          <p:nvPr/>
        </p:nvPicPr>
        <p:blipFill>
          <a:blip r:embed="rId5">
            <a:alphaModFix/>
          </a:blip>
          <a:stretch>
            <a:fillRect/>
          </a:stretch>
        </p:blipFill>
        <p:spPr>
          <a:xfrm>
            <a:off x="6553400" y="720375"/>
            <a:ext cx="2292324" cy="2912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120275" y="585675"/>
            <a:ext cx="846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“Fear City” became “The City of Dreams” </a:t>
            </a:r>
            <a:endParaRPr/>
          </a:p>
          <a:p>
            <a:pPr indent="0" lvl="0" marL="0" rtl="0" algn="l">
              <a:spcBef>
                <a:spcPts val="0"/>
              </a:spcBef>
              <a:spcAft>
                <a:spcPts val="0"/>
              </a:spcAft>
              <a:buNone/>
            </a:pPr>
            <a:r>
              <a:t/>
            </a:r>
            <a:endParaRPr/>
          </a:p>
        </p:txBody>
      </p:sp>
      <p:pic>
        <p:nvPicPr>
          <p:cNvPr id="103" name="Google Shape;103;p15"/>
          <p:cNvPicPr preferRelativeResize="0"/>
          <p:nvPr/>
        </p:nvPicPr>
        <p:blipFill>
          <a:blip r:embed="rId3">
            <a:alphaModFix/>
          </a:blip>
          <a:stretch>
            <a:fillRect/>
          </a:stretch>
        </p:blipFill>
        <p:spPr>
          <a:xfrm>
            <a:off x="184575" y="2186377"/>
            <a:ext cx="1762925" cy="2644400"/>
          </a:xfrm>
          <a:prstGeom prst="rect">
            <a:avLst/>
          </a:prstGeom>
          <a:noFill/>
          <a:ln>
            <a:noFill/>
          </a:ln>
        </p:spPr>
      </p:pic>
      <p:sp>
        <p:nvSpPr>
          <p:cNvPr id="104" name="Google Shape;104;p15"/>
          <p:cNvSpPr txBox="1"/>
          <p:nvPr>
            <p:ph idx="1" type="body"/>
          </p:nvPr>
        </p:nvSpPr>
        <p:spPr>
          <a:xfrm>
            <a:off x="120275" y="1361000"/>
            <a:ext cx="4238100" cy="114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the 1970’s crime and violence in new york city was rampant. NYC was coined “Fear City” Where police corruption and crime ruled. </a:t>
            </a:r>
            <a:endParaRPr/>
          </a:p>
        </p:txBody>
      </p:sp>
      <p:sp>
        <p:nvSpPr>
          <p:cNvPr id="105" name="Google Shape;105;p15"/>
          <p:cNvSpPr txBox="1"/>
          <p:nvPr>
            <p:ph idx="1" type="body"/>
          </p:nvPr>
        </p:nvSpPr>
        <p:spPr>
          <a:xfrm>
            <a:off x="6835125" y="2064225"/>
            <a:ext cx="2304900" cy="2343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Violence peaked in the early 1990’s. </a:t>
            </a:r>
            <a:endParaRPr/>
          </a:p>
          <a:p>
            <a:pPr indent="0" lvl="0" marL="0" rtl="0" algn="l">
              <a:spcBef>
                <a:spcPts val="1200"/>
              </a:spcBef>
              <a:spcAft>
                <a:spcPts val="0"/>
              </a:spcAft>
              <a:buNone/>
            </a:pPr>
            <a:r>
              <a:rPr lang="en"/>
              <a:t>There are several theories why violence went down: </a:t>
            </a:r>
            <a:r>
              <a:rPr i="1" lang="en" sz="1000"/>
              <a:t>Broken Window Policing, Stronger </a:t>
            </a:r>
            <a:r>
              <a:rPr i="1" lang="en" sz="1000"/>
              <a:t>repercussions</a:t>
            </a:r>
            <a:r>
              <a:rPr i="1" lang="en" sz="1000"/>
              <a:t> for law breaking, etc</a:t>
            </a:r>
            <a:endParaRPr/>
          </a:p>
          <a:p>
            <a:pPr indent="0" lvl="0" marL="0" rtl="0" algn="l">
              <a:spcBef>
                <a:spcPts val="1200"/>
              </a:spcBef>
              <a:spcAft>
                <a:spcPts val="0"/>
              </a:spcAft>
              <a:buNone/>
            </a:pPr>
            <a:r>
              <a:rPr lang="en"/>
              <a:t>Our study will explore whether or not this downward trend is continuing.</a:t>
            </a:r>
            <a:endParaRPr/>
          </a:p>
          <a:p>
            <a:pPr indent="0" lvl="0" marL="0" rtl="0" algn="l">
              <a:spcBef>
                <a:spcPts val="1200"/>
              </a:spcBef>
              <a:spcAft>
                <a:spcPts val="1200"/>
              </a:spcAft>
              <a:buNone/>
            </a:pPr>
            <a:r>
              <a:t/>
            </a:r>
            <a:endParaRPr i="1" sz="1000"/>
          </a:p>
        </p:txBody>
      </p:sp>
      <p:pic>
        <p:nvPicPr>
          <p:cNvPr id="106" name="Google Shape;106;p15"/>
          <p:cNvPicPr preferRelativeResize="0"/>
          <p:nvPr/>
        </p:nvPicPr>
        <p:blipFill>
          <a:blip r:embed="rId4">
            <a:alphaModFix/>
          </a:blip>
          <a:stretch>
            <a:fillRect/>
          </a:stretch>
        </p:blipFill>
        <p:spPr>
          <a:xfrm>
            <a:off x="2091500" y="2096363"/>
            <a:ext cx="4526249" cy="2824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120275" y="585675"/>
            <a:ext cx="846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 NYPD Historical Dataset </a:t>
            </a:r>
            <a:r>
              <a:rPr lang="en"/>
              <a:t>+ Population</a:t>
            </a:r>
            <a:endParaRPr/>
          </a:p>
          <a:p>
            <a:pPr indent="0" lvl="0" marL="0" rtl="0" algn="l">
              <a:spcBef>
                <a:spcPts val="0"/>
              </a:spcBef>
              <a:spcAft>
                <a:spcPts val="0"/>
              </a:spcAft>
              <a:buNone/>
            </a:pPr>
            <a:r>
              <a:t/>
            </a:r>
            <a:endParaRPr/>
          </a:p>
        </p:txBody>
      </p:sp>
      <p:sp>
        <p:nvSpPr>
          <p:cNvPr id="112" name="Google Shape;112;p16"/>
          <p:cNvSpPr txBox="1"/>
          <p:nvPr>
            <p:ph idx="1" type="body"/>
          </p:nvPr>
        </p:nvSpPr>
        <p:spPr>
          <a:xfrm>
            <a:off x="502650" y="1359738"/>
            <a:ext cx="3709500" cy="48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Original Dataset contains 19 features (NYPD) </a:t>
            </a:r>
            <a:endParaRPr b="1"/>
          </a:p>
        </p:txBody>
      </p:sp>
      <p:pic>
        <p:nvPicPr>
          <p:cNvPr id="113" name="Google Shape;113;p16"/>
          <p:cNvPicPr preferRelativeResize="0"/>
          <p:nvPr/>
        </p:nvPicPr>
        <p:blipFill>
          <a:blip r:embed="rId3">
            <a:alphaModFix/>
          </a:blip>
          <a:stretch>
            <a:fillRect/>
          </a:stretch>
        </p:blipFill>
        <p:spPr>
          <a:xfrm>
            <a:off x="528400" y="1696763"/>
            <a:ext cx="4239177" cy="1187300"/>
          </a:xfrm>
          <a:prstGeom prst="rect">
            <a:avLst/>
          </a:prstGeom>
          <a:noFill/>
          <a:ln>
            <a:noFill/>
          </a:ln>
        </p:spPr>
      </p:pic>
      <p:sp>
        <p:nvSpPr>
          <p:cNvPr id="114" name="Google Shape;114;p16"/>
          <p:cNvSpPr txBox="1"/>
          <p:nvPr>
            <p:ph idx="1" type="body"/>
          </p:nvPr>
        </p:nvSpPr>
        <p:spPr>
          <a:xfrm>
            <a:off x="449000" y="2832150"/>
            <a:ext cx="4951800" cy="48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t>*Transforming and Cleaning Data reduced our data to 7 features</a:t>
            </a:r>
            <a:endParaRPr sz="1100"/>
          </a:p>
        </p:txBody>
      </p:sp>
      <p:sp>
        <p:nvSpPr>
          <p:cNvPr id="115" name="Google Shape;115;p16"/>
          <p:cNvSpPr txBox="1"/>
          <p:nvPr>
            <p:ph idx="1" type="body"/>
          </p:nvPr>
        </p:nvSpPr>
        <p:spPr>
          <a:xfrm>
            <a:off x="4977650" y="1494675"/>
            <a:ext cx="3997800" cy="179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dataset breaks down each time a shooting incident has occured in NYC since 2006. The dataset also includes information about the victim and </a:t>
            </a:r>
            <a:r>
              <a:rPr lang="en"/>
              <a:t>perpetrator</a:t>
            </a:r>
            <a:r>
              <a:rPr lang="en"/>
              <a:t>. We also know whether or not an incident was fatal. </a:t>
            </a:r>
            <a:endParaRPr/>
          </a:p>
        </p:txBody>
      </p:sp>
      <p:sp>
        <p:nvSpPr>
          <p:cNvPr id="116" name="Google Shape;116;p16"/>
          <p:cNvSpPr txBox="1"/>
          <p:nvPr>
            <p:ph idx="1" type="body"/>
          </p:nvPr>
        </p:nvSpPr>
        <p:spPr>
          <a:xfrm>
            <a:off x="5033450" y="2747925"/>
            <a:ext cx="3886200" cy="91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b="1" lang="en" sz="1310">
                <a:latin typeface="Raleway"/>
                <a:ea typeface="Raleway"/>
                <a:cs typeface="Raleway"/>
                <a:sym typeface="Raleway"/>
              </a:rPr>
              <a:t>Since 2006: </a:t>
            </a:r>
            <a:endParaRPr b="1" sz="1310">
              <a:latin typeface="Raleway"/>
              <a:ea typeface="Raleway"/>
              <a:cs typeface="Raleway"/>
              <a:sym typeface="Raleway"/>
            </a:endParaRPr>
          </a:p>
          <a:p>
            <a:pPr indent="0" lvl="0" marL="0" rtl="0" algn="l">
              <a:lnSpc>
                <a:spcPct val="105000"/>
              </a:lnSpc>
              <a:spcBef>
                <a:spcPts val="1200"/>
              </a:spcBef>
              <a:spcAft>
                <a:spcPts val="0"/>
              </a:spcAft>
              <a:buSzPts val="770"/>
              <a:buNone/>
            </a:pPr>
            <a:r>
              <a:rPr b="1" lang="en" sz="1310">
                <a:latin typeface="Raleway"/>
                <a:ea typeface="Raleway"/>
                <a:cs typeface="Raleway"/>
                <a:sym typeface="Raleway"/>
              </a:rPr>
              <a:t>23,585 Shooting Incidents</a:t>
            </a:r>
            <a:endParaRPr b="1" sz="1310">
              <a:latin typeface="Raleway"/>
              <a:ea typeface="Raleway"/>
              <a:cs typeface="Raleway"/>
              <a:sym typeface="Raleway"/>
            </a:endParaRPr>
          </a:p>
          <a:p>
            <a:pPr indent="0" lvl="0" marL="0" rtl="0" algn="l">
              <a:lnSpc>
                <a:spcPct val="105000"/>
              </a:lnSpc>
              <a:spcBef>
                <a:spcPts val="1200"/>
              </a:spcBef>
              <a:spcAft>
                <a:spcPts val="1200"/>
              </a:spcAft>
              <a:buSzPts val="770"/>
              <a:buNone/>
            </a:pPr>
            <a:r>
              <a:rPr b="1" lang="en" sz="1310">
                <a:latin typeface="Raleway"/>
                <a:ea typeface="Raleway"/>
                <a:cs typeface="Raleway"/>
                <a:sym typeface="Raleway"/>
              </a:rPr>
              <a:t>4,500 Shooting related deaths</a:t>
            </a:r>
            <a:endParaRPr b="1" sz="1310">
              <a:latin typeface="Raleway"/>
              <a:ea typeface="Raleway"/>
              <a:cs typeface="Raleway"/>
              <a:sym typeface="Raleway"/>
            </a:endParaRPr>
          </a:p>
        </p:txBody>
      </p:sp>
      <p:pic>
        <p:nvPicPr>
          <p:cNvPr id="117" name="Google Shape;117;p16"/>
          <p:cNvPicPr preferRelativeResize="0"/>
          <p:nvPr/>
        </p:nvPicPr>
        <p:blipFill>
          <a:blip r:embed="rId4">
            <a:alphaModFix/>
          </a:blip>
          <a:stretch>
            <a:fillRect/>
          </a:stretch>
        </p:blipFill>
        <p:spPr>
          <a:xfrm>
            <a:off x="528400" y="3859988"/>
            <a:ext cx="2076450" cy="1019175"/>
          </a:xfrm>
          <a:prstGeom prst="rect">
            <a:avLst/>
          </a:prstGeom>
          <a:noFill/>
          <a:ln>
            <a:noFill/>
          </a:ln>
        </p:spPr>
      </p:pic>
      <p:sp>
        <p:nvSpPr>
          <p:cNvPr id="118" name="Google Shape;118;p16"/>
          <p:cNvSpPr txBox="1"/>
          <p:nvPr>
            <p:ph idx="1" type="body"/>
          </p:nvPr>
        </p:nvSpPr>
        <p:spPr>
          <a:xfrm>
            <a:off x="502650" y="3459938"/>
            <a:ext cx="3709500" cy="48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Population Dataset (Census)</a:t>
            </a:r>
            <a:endParaRPr b="1"/>
          </a:p>
        </p:txBody>
      </p:sp>
      <p:pic>
        <p:nvPicPr>
          <p:cNvPr id="119" name="Google Shape;119;p16"/>
          <p:cNvPicPr preferRelativeResize="0"/>
          <p:nvPr/>
        </p:nvPicPr>
        <p:blipFill>
          <a:blip r:embed="rId5">
            <a:alphaModFix/>
          </a:blip>
          <a:stretch>
            <a:fillRect/>
          </a:stretch>
        </p:blipFill>
        <p:spPr>
          <a:xfrm>
            <a:off x="77519" y="1404686"/>
            <a:ext cx="371475" cy="400050"/>
          </a:xfrm>
          <a:prstGeom prst="rect">
            <a:avLst/>
          </a:prstGeom>
          <a:noFill/>
          <a:ln>
            <a:noFill/>
          </a:ln>
        </p:spPr>
      </p:pic>
      <p:pic>
        <p:nvPicPr>
          <p:cNvPr id="120" name="Google Shape;120;p16"/>
          <p:cNvPicPr preferRelativeResize="0"/>
          <p:nvPr/>
        </p:nvPicPr>
        <p:blipFill>
          <a:blip r:embed="rId6">
            <a:alphaModFix/>
          </a:blip>
          <a:stretch>
            <a:fillRect/>
          </a:stretch>
        </p:blipFill>
        <p:spPr>
          <a:xfrm>
            <a:off x="77519" y="3459950"/>
            <a:ext cx="371475" cy="400050"/>
          </a:xfrm>
          <a:prstGeom prst="rect">
            <a:avLst/>
          </a:prstGeom>
          <a:noFill/>
          <a:ln>
            <a:noFill/>
          </a:ln>
        </p:spPr>
      </p:pic>
      <p:sp>
        <p:nvSpPr>
          <p:cNvPr id="121" name="Google Shape;121;p16"/>
          <p:cNvSpPr txBox="1"/>
          <p:nvPr>
            <p:ph idx="1" type="body"/>
          </p:nvPr>
        </p:nvSpPr>
        <p:spPr>
          <a:xfrm>
            <a:off x="2573100" y="3897675"/>
            <a:ext cx="3997800" cy="179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population for each Borough was taken from the census data. This information will be to properly compare between different Boroughs.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62400" y="502075"/>
            <a:ext cx="8730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Number of shooting incidents has been decreasing </a:t>
            </a:r>
            <a:r>
              <a:rPr lang="en"/>
              <a:t>yearly </a:t>
            </a:r>
            <a:endParaRPr/>
          </a:p>
          <a:p>
            <a:pPr indent="0" lvl="0" marL="0" rtl="0" algn="l">
              <a:spcBef>
                <a:spcPts val="0"/>
              </a:spcBef>
              <a:spcAft>
                <a:spcPts val="0"/>
              </a:spcAft>
              <a:buNone/>
            </a:pPr>
            <a:r>
              <a:t/>
            </a:r>
            <a:endParaRPr/>
          </a:p>
        </p:txBody>
      </p:sp>
      <p:pic>
        <p:nvPicPr>
          <p:cNvPr id="127" name="Google Shape;127;p17"/>
          <p:cNvPicPr preferRelativeResize="0"/>
          <p:nvPr/>
        </p:nvPicPr>
        <p:blipFill>
          <a:blip r:embed="rId3">
            <a:alphaModFix/>
          </a:blip>
          <a:stretch>
            <a:fillRect/>
          </a:stretch>
        </p:blipFill>
        <p:spPr>
          <a:xfrm>
            <a:off x="0" y="1183304"/>
            <a:ext cx="5969725" cy="3808996"/>
          </a:xfrm>
          <a:prstGeom prst="rect">
            <a:avLst/>
          </a:prstGeom>
          <a:noFill/>
          <a:ln>
            <a:noFill/>
          </a:ln>
        </p:spPr>
      </p:pic>
      <p:sp>
        <p:nvSpPr>
          <p:cNvPr id="128" name="Google Shape;128;p17"/>
          <p:cNvSpPr txBox="1"/>
          <p:nvPr/>
        </p:nvSpPr>
        <p:spPr>
          <a:xfrm>
            <a:off x="468900" y="4620200"/>
            <a:ext cx="784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ato"/>
                <a:ea typeface="Lato"/>
                <a:cs typeface="Lato"/>
                <a:sym typeface="Lato"/>
              </a:rPr>
              <a:t>2006</a:t>
            </a:r>
            <a:endParaRPr sz="700">
              <a:latin typeface="Lato"/>
              <a:ea typeface="Lato"/>
              <a:cs typeface="Lato"/>
              <a:sym typeface="Lato"/>
            </a:endParaRPr>
          </a:p>
        </p:txBody>
      </p:sp>
      <p:sp>
        <p:nvSpPr>
          <p:cNvPr id="129" name="Google Shape;129;p17"/>
          <p:cNvSpPr txBox="1"/>
          <p:nvPr>
            <p:ph idx="1" type="body"/>
          </p:nvPr>
        </p:nvSpPr>
        <p:spPr>
          <a:xfrm>
            <a:off x="5969725" y="1956750"/>
            <a:ext cx="3130200" cy="2343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207"/>
              <a:t>Since 2006, shooting incidents in NYC were decreasing every year. </a:t>
            </a:r>
            <a:r>
              <a:rPr lang="en" sz="1207"/>
              <a:t> Before starting the analysis, I thought 2020 would have much fewer incidents because people who remain at home because of COVID. That assumption was proven to be false. </a:t>
            </a:r>
            <a:br>
              <a:rPr lang="en" sz="1207"/>
            </a:br>
            <a:endParaRPr sz="1207"/>
          </a:p>
          <a:p>
            <a:pPr indent="0" lvl="0" marL="0" rtl="0" algn="l">
              <a:lnSpc>
                <a:spcPct val="105000"/>
              </a:lnSpc>
              <a:spcBef>
                <a:spcPts val="1200"/>
              </a:spcBef>
              <a:spcAft>
                <a:spcPts val="0"/>
              </a:spcAft>
              <a:buSzPts val="852"/>
              <a:buNone/>
            </a:pPr>
            <a:r>
              <a:rPr lang="en" sz="1207"/>
              <a:t>Covid and potentially other factors (2020 was also a hotly contested election year) actually increased the number of shooting incidents.  </a:t>
            </a:r>
            <a:endParaRPr sz="1207"/>
          </a:p>
          <a:p>
            <a:pPr indent="0" lvl="0" marL="0" rtl="0" algn="l">
              <a:lnSpc>
                <a:spcPct val="105000"/>
              </a:lnSpc>
              <a:spcBef>
                <a:spcPts val="1200"/>
              </a:spcBef>
              <a:spcAft>
                <a:spcPts val="0"/>
              </a:spcAft>
              <a:buSzPts val="852"/>
              <a:buNone/>
            </a:pPr>
            <a:r>
              <a:rPr i="1" lang="en" sz="1207"/>
              <a:t>(see bias section - </a:t>
            </a:r>
            <a:r>
              <a:rPr i="1" lang="en" sz="1207"/>
              <a:t>slide 10 for more info</a:t>
            </a:r>
            <a:r>
              <a:rPr i="1" lang="en" sz="1207"/>
              <a:t>).</a:t>
            </a:r>
            <a:endParaRPr i="1" sz="1207"/>
          </a:p>
          <a:p>
            <a:pPr indent="0" lvl="0" marL="0" rtl="0" algn="l">
              <a:lnSpc>
                <a:spcPct val="105000"/>
              </a:lnSpc>
              <a:spcBef>
                <a:spcPts val="1200"/>
              </a:spcBef>
              <a:spcAft>
                <a:spcPts val="1200"/>
              </a:spcAft>
              <a:buSzPts val="852"/>
              <a:buNone/>
            </a:pPr>
            <a:r>
              <a:t/>
            </a:r>
            <a:endParaRPr i="1" sz="975"/>
          </a:p>
        </p:txBody>
      </p:sp>
      <p:sp>
        <p:nvSpPr>
          <p:cNvPr id="130" name="Google Shape;130;p17"/>
          <p:cNvSpPr/>
          <p:nvPr/>
        </p:nvSpPr>
        <p:spPr>
          <a:xfrm>
            <a:off x="5280925" y="1631975"/>
            <a:ext cx="688800" cy="84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5969725" y="1560525"/>
            <a:ext cx="296100" cy="26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txBox="1"/>
          <p:nvPr>
            <p:ph type="title"/>
          </p:nvPr>
        </p:nvSpPr>
        <p:spPr>
          <a:xfrm>
            <a:off x="6404650" y="1424925"/>
            <a:ext cx="8730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Until Covid...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45025" y="562650"/>
            <a:ext cx="8422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Boroughs have the highest number of incidents?</a:t>
            </a:r>
            <a:endParaRPr/>
          </a:p>
        </p:txBody>
      </p:sp>
      <p:pic>
        <p:nvPicPr>
          <p:cNvPr id="138" name="Google Shape;138;p18"/>
          <p:cNvPicPr preferRelativeResize="0"/>
          <p:nvPr/>
        </p:nvPicPr>
        <p:blipFill>
          <a:blip r:embed="rId3">
            <a:alphaModFix/>
          </a:blip>
          <a:stretch>
            <a:fillRect/>
          </a:stretch>
        </p:blipFill>
        <p:spPr>
          <a:xfrm>
            <a:off x="140850" y="1192088"/>
            <a:ext cx="3712125" cy="2476425"/>
          </a:xfrm>
          <a:prstGeom prst="rect">
            <a:avLst/>
          </a:prstGeom>
          <a:noFill/>
          <a:ln>
            <a:noFill/>
          </a:ln>
        </p:spPr>
      </p:pic>
      <p:pic>
        <p:nvPicPr>
          <p:cNvPr id="139" name="Google Shape;139;p18"/>
          <p:cNvPicPr preferRelativeResize="0"/>
          <p:nvPr/>
        </p:nvPicPr>
        <p:blipFill>
          <a:blip r:embed="rId4">
            <a:alphaModFix/>
          </a:blip>
          <a:stretch>
            <a:fillRect/>
          </a:stretch>
        </p:blipFill>
        <p:spPr>
          <a:xfrm>
            <a:off x="3926775" y="1097848"/>
            <a:ext cx="5217225" cy="3328875"/>
          </a:xfrm>
          <a:prstGeom prst="rect">
            <a:avLst/>
          </a:prstGeom>
          <a:noFill/>
          <a:ln>
            <a:noFill/>
          </a:ln>
        </p:spPr>
      </p:pic>
      <p:sp>
        <p:nvSpPr>
          <p:cNvPr id="140" name="Google Shape;140;p18"/>
          <p:cNvSpPr/>
          <p:nvPr/>
        </p:nvSpPr>
        <p:spPr>
          <a:xfrm>
            <a:off x="4474225" y="1424175"/>
            <a:ext cx="822900" cy="2591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5388500" y="2240725"/>
            <a:ext cx="822900" cy="1774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6302775" y="3082975"/>
            <a:ext cx="822900" cy="932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7220275" y="3230850"/>
            <a:ext cx="822900" cy="784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8131325" y="3841650"/>
            <a:ext cx="822900" cy="173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txBox="1"/>
          <p:nvPr>
            <p:ph idx="1" type="body"/>
          </p:nvPr>
        </p:nvSpPr>
        <p:spPr>
          <a:xfrm>
            <a:off x="140850" y="3875725"/>
            <a:ext cx="3849900" cy="932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200"/>
              <a:t>NYC is broken into 5 unique boroughs:</a:t>
            </a:r>
            <a:endParaRPr sz="1200"/>
          </a:p>
          <a:p>
            <a:pPr indent="0" lvl="0" marL="0" rtl="0" algn="l">
              <a:lnSpc>
                <a:spcPct val="95000"/>
              </a:lnSpc>
              <a:spcBef>
                <a:spcPts val="1200"/>
              </a:spcBef>
              <a:spcAft>
                <a:spcPts val="0"/>
              </a:spcAft>
              <a:buSzPts val="688"/>
              <a:buNone/>
            </a:pPr>
            <a:r>
              <a:rPr lang="en" sz="1200"/>
              <a:t>From a pure number of incidents perspective, Brooklyn has the highest number of shooting incidents.</a:t>
            </a:r>
            <a:endParaRPr sz="1200"/>
          </a:p>
          <a:p>
            <a:pPr indent="0" lvl="0" marL="0" rtl="0" algn="l">
              <a:lnSpc>
                <a:spcPct val="95000"/>
              </a:lnSpc>
              <a:spcBef>
                <a:spcPts val="1200"/>
              </a:spcBef>
              <a:spcAft>
                <a:spcPts val="1200"/>
              </a:spcAft>
              <a:buSzPts val="688"/>
              <a:buNone/>
            </a:pPr>
            <a:r>
              <a:t/>
            </a:r>
            <a:endParaRPr i="1"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45025" y="562650"/>
            <a:ext cx="8422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Revisiting Shooting Incidents with Population</a:t>
            </a:r>
            <a:endParaRPr/>
          </a:p>
        </p:txBody>
      </p:sp>
      <p:sp>
        <p:nvSpPr>
          <p:cNvPr id="151" name="Google Shape;151;p19"/>
          <p:cNvSpPr txBox="1"/>
          <p:nvPr>
            <p:ph idx="1" type="body"/>
          </p:nvPr>
        </p:nvSpPr>
        <p:spPr>
          <a:xfrm>
            <a:off x="-38625" y="2973725"/>
            <a:ext cx="3907200" cy="185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this information we can create a new metric: </a:t>
            </a:r>
            <a:endParaRPr/>
          </a:p>
          <a:p>
            <a:pPr indent="0" lvl="0" marL="0" rtl="0" algn="l">
              <a:spcBef>
                <a:spcPts val="1200"/>
              </a:spcBef>
              <a:spcAft>
                <a:spcPts val="0"/>
              </a:spcAft>
              <a:buNone/>
            </a:pPr>
            <a:r>
              <a:rPr b="1" lang="en"/>
              <a:t># of Shooting incidents / Population</a:t>
            </a:r>
            <a:endParaRPr b="1"/>
          </a:p>
          <a:p>
            <a:pPr indent="0" lvl="0" marL="0" rtl="0" algn="l">
              <a:spcBef>
                <a:spcPts val="1200"/>
              </a:spcBef>
              <a:spcAft>
                <a:spcPts val="1200"/>
              </a:spcAft>
              <a:buNone/>
            </a:pPr>
            <a:r>
              <a:rPr lang="en"/>
              <a:t>This metric will allow us to more compare the 5 boroughs since the population discrepancies between each borough is very large</a:t>
            </a:r>
            <a:endParaRPr/>
          </a:p>
        </p:txBody>
      </p:sp>
      <p:sp>
        <p:nvSpPr>
          <p:cNvPr id="152" name="Google Shape;152;p19"/>
          <p:cNvSpPr txBox="1"/>
          <p:nvPr/>
        </p:nvSpPr>
        <p:spPr>
          <a:xfrm>
            <a:off x="45025" y="1558288"/>
            <a:ext cx="315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Population data</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pic>
        <p:nvPicPr>
          <p:cNvPr id="153" name="Google Shape;153;p19"/>
          <p:cNvPicPr preferRelativeResize="0"/>
          <p:nvPr/>
        </p:nvPicPr>
        <p:blipFill>
          <a:blip r:embed="rId3">
            <a:alphaModFix/>
          </a:blip>
          <a:stretch>
            <a:fillRect/>
          </a:stretch>
        </p:blipFill>
        <p:spPr>
          <a:xfrm>
            <a:off x="348150" y="1922338"/>
            <a:ext cx="2076450" cy="1019175"/>
          </a:xfrm>
          <a:prstGeom prst="rect">
            <a:avLst/>
          </a:prstGeom>
          <a:noFill/>
          <a:ln>
            <a:noFill/>
          </a:ln>
        </p:spPr>
      </p:pic>
      <p:pic>
        <p:nvPicPr>
          <p:cNvPr id="154" name="Google Shape;154;p19"/>
          <p:cNvPicPr preferRelativeResize="0"/>
          <p:nvPr/>
        </p:nvPicPr>
        <p:blipFill>
          <a:blip r:embed="rId4">
            <a:alphaModFix/>
          </a:blip>
          <a:stretch>
            <a:fillRect/>
          </a:stretch>
        </p:blipFill>
        <p:spPr>
          <a:xfrm>
            <a:off x="3795775" y="1369362"/>
            <a:ext cx="5348224" cy="3455674"/>
          </a:xfrm>
          <a:prstGeom prst="rect">
            <a:avLst/>
          </a:prstGeom>
          <a:noFill/>
          <a:ln>
            <a:noFill/>
          </a:ln>
        </p:spPr>
      </p:pic>
      <p:sp>
        <p:nvSpPr>
          <p:cNvPr id="155" name="Google Shape;155;p19"/>
          <p:cNvSpPr/>
          <p:nvPr/>
        </p:nvSpPr>
        <p:spPr>
          <a:xfrm>
            <a:off x="791250" y="1149175"/>
            <a:ext cx="952800" cy="173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4376900" y="2415900"/>
            <a:ext cx="850500" cy="2146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5331800" y="1867325"/>
            <a:ext cx="822900" cy="2695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6259100" y="3501400"/>
            <a:ext cx="822900" cy="1061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7205425" y="2941525"/>
            <a:ext cx="822900" cy="1621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8113700" y="4047625"/>
            <a:ext cx="850500" cy="515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txBox="1"/>
          <p:nvPr/>
        </p:nvSpPr>
        <p:spPr>
          <a:xfrm>
            <a:off x="2307675" y="4783200"/>
            <a:ext cx="5097300" cy="3603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b="1" lang="en" sz="1200">
                <a:solidFill>
                  <a:schemeClr val="accent1"/>
                </a:solidFill>
                <a:latin typeface="Lato"/>
                <a:ea typeface="Lato"/>
                <a:cs typeface="Lato"/>
                <a:sym typeface="Lato"/>
              </a:rPr>
              <a:t>BRONX is the borough with the most incidents/population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45025" y="562650"/>
            <a:ext cx="8422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the number of deaths using Linear Regression</a:t>
            </a:r>
            <a:endParaRPr/>
          </a:p>
        </p:txBody>
      </p:sp>
      <p:pic>
        <p:nvPicPr>
          <p:cNvPr id="167" name="Google Shape;167;p20"/>
          <p:cNvPicPr preferRelativeResize="0"/>
          <p:nvPr/>
        </p:nvPicPr>
        <p:blipFill>
          <a:blip r:embed="rId3">
            <a:alphaModFix/>
          </a:blip>
          <a:stretch>
            <a:fillRect/>
          </a:stretch>
        </p:blipFill>
        <p:spPr>
          <a:xfrm>
            <a:off x="2427875" y="1056675"/>
            <a:ext cx="6236326" cy="4029524"/>
          </a:xfrm>
          <a:prstGeom prst="rect">
            <a:avLst/>
          </a:prstGeom>
          <a:noFill/>
          <a:ln>
            <a:noFill/>
          </a:ln>
        </p:spPr>
      </p:pic>
      <p:pic>
        <p:nvPicPr>
          <p:cNvPr id="168" name="Google Shape;168;p20"/>
          <p:cNvPicPr preferRelativeResize="0"/>
          <p:nvPr/>
        </p:nvPicPr>
        <p:blipFill>
          <a:blip r:embed="rId4">
            <a:alphaModFix/>
          </a:blip>
          <a:stretch>
            <a:fillRect/>
          </a:stretch>
        </p:blipFill>
        <p:spPr>
          <a:xfrm>
            <a:off x="145950" y="1179000"/>
            <a:ext cx="1826950" cy="2435933"/>
          </a:xfrm>
          <a:prstGeom prst="rect">
            <a:avLst/>
          </a:prstGeom>
          <a:noFill/>
          <a:ln>
            <a:noFill/>
          </a:ln>
        </p:spPr>
      </p:pic>
      <p:sp>
        <p:nvSpPr>
          <p:cNvPr id="169" name="Google Shape;169;p20"/>
          <p:cNvSpPr txBox="1"/>
          <p:nvPr>
            <p:ph idx="1" type="body"/>
          </p:nvPr>
        </p:nvSpPr>
        <p:spPr>
          <a:xfrm>
            <a:off x="77200" y="3696075"/>
            <a:ext cx="2046600" cy="125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Using our cleaned and aggregated data we will use # of incidents to predict the number of deaths</a:t>
            </a:r>
            <a:endParaRPr/>
          </a:p>
        </p:txBody>
      </p:sp>
      <p:sp>
        <p:nvSpPr>
          <p:cNvPr id="170" name="Google Shape;170;p20"/>
          <p:cNvSpPr/>
          <p:nvPr/>
        </p:nvSpPr>
        <p:spPr>
          <a:xfrm>
            <a:off x="2045838" y="2707000"/>
            <a:ext cx="276900" cy="30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7205750" y="3791538"/>
            <a:ext cx="128400" cy="112800"/>
          </a:xfrm>
          <a:prstGeom prst="ellipse">
            <a:avLst/>
          </a:prstGeom>
          <a:solidFill>
            <a:srgbClr val="0000FF"/>
          </a:solidFill>
          <a:ln cap="flat" cmpd="sng" w="9525">
            <a:solidFill>
              <a:srgbClr val="2A2C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7F2090"/>
              </a:highlight>
            </a:endParaRPr>
          </a:p>
        </p:txBody>
      </p:sp>
      <p:sp>
        <p:nvSpPr>
          <p:cNvPr id="172" name="Google Shape;172;p20"/>
          <p:cNvSpPr/>
          <p:nvPr/>
        </p:nvSpPr>
        <p:spPr>
          <a:xfrm>
            <a:off x="7205750" y="4084550"/>
            <a:ext cx="128400" cy="112800"/>
          </a:xfrm>
          <a:prstGeom prst="ellipse">
            <a:avLst/>
          </a:prstGeom>
          <a:solidFill>
            <a:srgbClr val="FF0000"/>
          </a:solidFill>
          <a:ln cap="flat" cmpd="sng" w="9525">
            <a:solidFill>
              <a:srgbClr val="2A2C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7F2090"/>
              </a:highlight>
            </a:endParaRPr>
          </a:p>
        </p:txBody>
      </p:sp>
      <p:sp>
        <p:nvSpPr>
          <p:cNvPr id="173" name="Google Shape;173;p20"/>
          <p:cNvSpPr txBox="1"/>
          <p:nvPr/>
        </p:nvSpPr>
        <p:spPr>
          <a:xfrm>
            <a:off x="7437400" y="3663300"/>
            <a:ext cx="74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Actuals</a:t>
            </a:r>
            <a:endParaRPr sz="1200">
              <a:latin typeface="Lato"/>
              <a:ea typeface="Lato"/>
              <a:cs typeface="Lato"/>
              <a:sym typeface="Lato"/>
            </a:endParaRPr>
          </a:p>
        </p:txBody>
      </p:sp>
      <p:sp>
        <p:nvSpPr>
          <p:cNvPr id="174" name="Google Shape;174;p20"/>
          <p:cNvSpPr txBox="1"/>
          <p:nvPr/>
        </p:nvSpPr>
        <p:spPr>
          <a:xfrm>
            <a:off x="7437400" y="3956300"/>
            <a:ext cx="74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Pred</a:t>
            </a:r>
            <a:endParaRPr sz="12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45025" y="562650"/>
            <a:ext cx="8422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Facebook Prophet to forecast # of incidents</a:t>
            </a:r>
            <a:endParaRPr/>
          </a:p>
        </p:txBody>
      </p:sp>
      <p:pic>
        <p:nvPicPr>
          <p:cNvPr id="180" name="Google Shape;180;p21"/>
          <p:cNvPicPr preferRelativeResize="0"/>
          <p:nvPr/>
        </p:nvPicPr>
        <p:blipFill>
          <a:blip r:embed="rId3">
            <a:alphaModFix/>
          </a:blip>
          <a:stretch>
            <a:fillRect/>
          </a:stretch>
        </p:blipFill>
        <p:spPr>
          <a:xfrm>
            <a:off x="2954225" y="1338950"/>
            <a:ext cx="5768676" cy="3727350"/>
          </a:xfrm>
          <a:prstGeom prst="rect">
            <a:avLst/>
          </a:prstGeom>
          <a:noFill/>
          <a:ln>
            <a:noFill/>
          </a:ln>
        </p:spPr>
      </p:pic>
      <p:sp>
        <p:nvSpPr>
          <p:cNvPr id="181" name="Google Shape;181;p21"/>
          <p:cNvSpPr txBox="1"/>
          <p:nvPr>
            <p:ph idx="1" type="body"/>
          </p:nvPr>
        </p:nvSpPr>
        <p:spPr>
          <a:xfrm>
            <a:off x="45025" y="1524525"/>
            <a:ext cx="2819100" cy="184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507"/>
              <a:t>Facebook created a specialized package for R that is extremely useful for time-series data. </a:t>
            </a:r>
            <a:br>
              <a:rPr lang="en" sz="1507"/>
            </a:br>
            <a:endParaRPr sz="1507"/>
          </a:p>
          <a:p>
            <a:pPr indent="0" lvl="0" marL="0" rtl="0" algn="l">
              <a:lnSpc>
                <a:spcPct val="95000"/>
              </a:lnSpc>
              <a:spcBef>
                <a:spcPts val="1200"/>
              </a:spcBef>
              <a:spcAft>
                <a:spcPts val="1200"/>
              </a:spcAft>
              <a:buSzPts val="852"/>
              <a:buNone/>
            </a:pPr>
            <a:r>
              <a:rPr lang="en" sz="1507"/>
              <a:t>This package was used to forecast the number of shooting incidents into the future.</a:t>
            </a:r>
            <a:endParaRPr sz="1707"/>
          </a:p>
        </p:txBody>
      </p:sp>
      <p:sp>
        <p:nvSpPr>
          <p:cNvPr id="182" name="Google Shape;182;p21"/>
          <p:cNvSpPr txBox="1"/>
          <p:nvPr>
            <p:ph type="title"/>
          </p:nvPr>
        </p:nvSpPr>
        <p:spPr>
          <a:xfrm>
            <a:off x="3225150" y="1150275"/>
            <a:ext cx="3630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40"/>
              <a:t>Shooting Incidents by date</a:t>
            </a:r>
            <a:endParaRPr sz="1340"/>
          </a:p>
        </p:txBody>
      </p:sp>
      <p:sp>
        <p:nvSpPr>
          <p:cNvPr id="183" name="Google Shape;183;p21"/>
          <p:cNvSpPr/>
          <p:nvPr/>
        </p:nvSpPr>
        <p:spPr>
          <a:xfrm>
            <a:off x="6443300" y="2687725"/>
            <a:ext cx="1989000" cy="198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txBox="1"/>
          <p:nvPr>
            <p:ph type="title"/>
          </p:nvPr>
        </p:nvSpPr>
        <p:spPr>
          <a:xfrm>
            <a:off x="6378925" y="2400725"/>
            <a:ext cx="3630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40"/>
              <a:t>Forecasted region</a:t>
            </a:r>
            <a:endParaRPr sz="1340"/>
          </a:p>
        </p:txBody>
      </p:sp>
      <p:sp>
        <p:nvSpPr>
          <p:cNvPr id="185" name="Google Shape;185;p21"/>
          <p:cNvSpPr/>
          <p:nvPr/>
        </p:nvSpPr>
        <p:spPr>
          <a:xfrm>
            <a:off x="3510675" y="3733613"/>
            <a:ext cx="128400" cy="112800"/>
          </a:xfrm>
          <a:prstGeom prst="ellipse">
            <a:avLst/>
          </a:prstGeom>
          <a:solidFill>
            <a:schemeClr val="dk2"/>
          </a:solidFill>
          <a:ln cap="flat" cmpd="sng" w="9525">
            <a:solidFill>
              <a:srgbClr val="2A2C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7F2090"/>
              </a:highlight>
            </a:endParaRPr>
          </a:p>
        </p:txBody>
      </p:sp>
      <p:sp>
        <p:nvSpPr>
          <p:cNvPr id="186" name="Google Shape;186;p21"/>
          <p:cNvSpPr txBox="1"/>
          <p:nvPr/>
        </p:nvSpPr>
        <p:spPr>
          <a:xfrm>
            <a:off x="3742325" y="3605375"/>
            <a:ext cx="74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Actuals</a:t>
            </a:r>
            <a:endParaRPr sz="1200">
              <a:latin typeface="Lato"/>
              <a:ea typeface="Lato"/>
              <a:cs typeface="Lato"/>
              <a:sym typeface="Lato"/>
            </a:endParaRPr>
          </a:p>
        </p:txBody>
      </p:sp>
      <p:sp>
        <p:nvSpPr>
          <p:cNvPr id="187" name="Google Shape;187;p21"/>
          <p:cNvSpPr/>
          <p:nvPr/>
        </p:nvSpPr>
        <p:spPr>
          <a:xfrm>
            <a:off x="3462225" y="4007375"/>
            <a:ext cx="225300" cy="1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3478575" y="4047725"/>
            <a:ext cx="192600" cy="32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3742325" y="3879125"/>
            <a:ext cx="82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Forecast</a:t>
            </a:r>
            <a:endParaRPr sz="1200">
              <a:latin typeface="Lato"/>
              <a:ea typeface="Lato"/>
              <a:cs typeface="Lato"/>
              <a:sym typeface="Lato"/>
            </a:endParaRPr>
          </a:p>
        </p:txBody>
      </p:sp>
      <p:pic>
        <p:nvPicPr>
          <p:cNvPr id="190" name="Google Shape;190;p21"/>
          <p:cNvPicPr preferRelativeResize="0"/>
          <p:nvPr/>
        </p:nvPicPr>
        <p:blipFill>
          <a:blip r:embed="rId4">
            <a:alphaModFix/>
          </a:blip>
          <a:stretch>
            <a:fillRect/>
          </a:stretch>
        </p:blipFill>
        <p:spPr>
          <a:xfrm>
            <a:off x="45018" y="3879125"/>
            <a:ext cx="1041857" cy="1020000"/>
          </a:xfrm>
          <a:prstGeom prst="rect">
            <a:avLst/>
          </a:prstGeom>
          <a:noFill/>
          <a:ln>
            <a:noFill/>
          </a:ln>
        </p:spPr>
      </p:pic>
      <p:sp>
        <p:nvSpPr>
          <p:cNvPr id="191" name="Google Shape;191;p21"/>
          <p:cNvSpPr/>
          <p:nvPr/>
        </p:nvSpPr>
        <p:spPr>
          <a:xfrm>
            <a:off x="1086875" y="4683425"/>
            <a:ext cx="6450900" cy="3693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txBox="1"/>
          <p:nvPr>
            <p:ph idx="1" type="body"/>
          </p:nvPr>
        </p:nvSpPr>
        <p:spPr>
          <a:xfrm>
            <a:off x="1086875" y="3801000"/>
            <a:ext cx="2111400" cy="802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852"/>
              <a:buNone/>
            </a:pPr>
            <a:r>
              <a:rPr lang="en" sz="1207"/>
              <a:t>Model predicts a continued downward trend in shooting incidents </a:t>
            </a:r>
            <a:r>
              <a:rPr i="1" lang="en" sz="1007"/>
              <a:t>(it considers 2020 an outlier year)</a:t>
            </a:r>
            <a:endParaRPr i="1" sz="775"/>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